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5" r:id="rId6"/>
    <p:sldId id="267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4706" autoAdjust="0"/>
  </p:normalViewPr>
  <p:slideViewPr>
    <p:cSldViewPr showGuides="1">
      <p:cViewPr varScale="1">
        <p:scale>
          <a:sx n="113" d="100"/>
          <a:sy n="113" d="100"/>
        </p:scale>
        <p:origin x="-534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A8D7CD-8991-473A-98DD-9481C69F516C}" type="datetime1">
              <a:rPr lang="ru-RU" smtClean="0"/>
              <a:t>18.01.2022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4CBEF8-5CDE-472B-839B-B8BB0C88100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89E2E-5006-462F-9CFF-40BE8892199F}" type="datetime1">
              <a:rPr lang="ru-RU" smtClean="0"/>
              <a:pPr/>
              <a:t>18.01.2022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B98AFB-CB0D-4DFE-87B9-B4B0D0DE73CD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68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BB98AFB-CB0D-4DFE-87B9-B4B0D0DE73C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8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496C0B-B31D-497F-9CE4-6E431D417F46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5F7D0D-9C0B-42C0-9BF9-5FB54A607EF4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E89C5-D85E-4904-A3B3-21A025A36710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CBF33-99D0-4B58-882B-5267B7A4CC16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105AF-73C1-4F69-BBE7-4B515F245F84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999AE-4496-4A50-B2C7-3CFC0508C87E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5B330E-76FE-4B0A-B62E-9DA8ADBB56B9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039CF-334C-46F0-98D6-52EB300FDF3E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30C9EF-6ECF-471E-9B05-297DB3344CFA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5CFBC1-777C-451A-8A03-EE746BBDCB41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AEAE4A8-A6E5-453E-B946-FB774B73F4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D312389-0A3B-4391-96D8-8E3F6108E838}" type="datetime1">
              <a:rPr lang="ru-RU" noProof="0" smtClean="0"/>
              <a:t>18.01.2022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AEAE4A8-A6E5-453E-B946-FB774B73F48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4.wdp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1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764" y="116632"/>
            <a:ext cx="6192688" cy="1218457"/>
          </a:xfrm>
        </p:spPr>
        <p:txBody>
          <a:bodyPr rtlCol="0">
            <a:normAutofit/>
          </a:bodyPr>
          <a:lstStyle/>
          <a:p>
            <a:pPr rtl="0"/>
            <a:r>
              <a:rPr lang="uk-UA" sz="2000" dirty="0" smtClean="0"/>
              <a:t>      ВИЩИЙ НАВЧАЛЬНИЙ ЗАКЛАД УКООПСПІЛКИ</a:t>
            </a:r>
            <a:br>
              <a:rPr lang="uk-UA" sz="2000" dirty="0" smtClean="0"/>
            </a:br>
            <a:r>
              <a:rPr lang="uk-UA" sz="2000" dirty="0" smtClean="0"/>
              <a:t>       Полтавський університет економіки і торгівлі</a:t>
            </a:r>
            <a:r>
              <a:rPr lang="uk-UA" sz="2000" dirty="0"/>
              <a:t/>
            </a:r>
            <a:br>
              <a:rPr lang="uk-UA" sz="2000" dirty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   кафедра готельно-ресторанної та курортної справи</a:t>
            </a:r>
            <a:endParaRPr lang="uk-UA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48" y="1425500"/>
            <a:ext cx="6886500" cy="3584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772" y="260648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 smtClean="0"/>
              <a:t>Лабораторія №34 спеціалізована аудиторія – призначена для проведення практичних занять з навчальної дисципліни «Безпека життєдіяльності та охорона праці в готельній та ресторанній індустрії». 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084" y="1460977"/>
            <a:ext cx="7951812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9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3772" y="0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Велика банкетна зала НВК ПУЕТ- лабораторія організації ресторанного обслуговування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58" y="714865"/>
            <a:ext cx="2381250" cy="3171825"/>
          </a:xfrm>
          <a:prstGeom prst="rect">
            <a:avLst/>
          </a:prstGeom>
        </p:spPr>
      </p:pic>
      <p:pic>
        <p:nvPicPr>
          <p:cNvPr id="1026" name="Picture 2" descr="http://www.grks.puet.edu.ua/photo/aud-zi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0076" y="714865"/>
            <a:ext cx="2381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394" y="714865"/>
            <a:ext cx="2381250" cy="3171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4712" y="714865"/>
            <a:ext cx="2381250" cy="31718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7828" y="3886690"/>
            <a:ext cx="985672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uk-UA" sz="1700" dirty="0" smtClean="0">
                <a:solidFill>
                  <a:schemeClr val="accent3">
                    <a:lumMod val="75000"/>
                  </a:schemeClr>
                </a:solidFill>
              </a:rPr>
              <a:t>Лабораторія «Навчально-виробничий комбінат» – призначена для практичної підготовки студентів, а саме: для проведення навчальної практики та практичних занять з навчальних дисциплін:  «Основи </a:t>
            </a:r>
            <a:r>
              <a:rPr lang="uk-UA" sz="1700" dirty="0" err="1" smtClean="0">
                <a:solidFill>
                  <a:schemeClr val="accent3">
                    <a:lumMod val="75000"/>
                  </a:schemeClr>
                </a:solidFill>
              </a:rPr>
              <a:t>барної</a:t>
            </a:r>
            <a:r>
              <a:rPr lang="uk-UA" sz="1700" dirty="0" smtClean="0">
                <a:solidFill>
                  <a:schemeClr val="accent3">
                    <a:lumMod val="75000"/>
                  </a:schemeClr>
                </a:solidFill>
              </a:rPr>
              <a:t> справи», «Основи ресторанного обслуговування», «Основи культури гостинності і споживання їжі». Лабораторія створена на базі раніше діючого підприємства харчування, тому включає до свого складу повний набір приміщень торговельного та виробничого призначення:  їдальню з баром, навчальний ресторан, банкетну залу (лабораторія ресторанного обслуговування); овочевий, холодний, м‘ясний, гарячий цехи; мийні кухонного та столового посуду. Приміщення лабораторії дозволяють проводити різноманітні заходи та майстер-класи із залученням фахівців галузі – виставки гостинності, бармен-шоу, </a:t>
            </a:r>
            <a:r>
              <a:rPr lang="uk-UA" sz="1700" dirty="0" err="1" smtClean="0">
                <a:solidFill>
                  <a:schemeClr val="accent3">
                    <a:lumMod val="75000"/>
                  </a:schemeClr>
                </a:solidFill>
              </a:rPr>
              <a:t>баріста-шоу</a:t>
            </a:r>
            <a:r>
              <a:rPr lang="uk-UA" sz="17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uk-UA" sz="1700" dirty="0" err="1" smtClean="0">
                <a:solidFill>
                  <a:schemeClr val="accent3">
                    <a:lumMod val="75000"/>
                  </a:schemeClr>
                </a:solidFill>
              </a:rPr>
              <a:t>ворк</a:t>
            </a:r>
            <a:r>
              <a:rPr lang="uk-UA" sz="17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1700" dirty="0" err="1" smtClean="0">
                <a:solidFill>
                  <a:schemeClr val="accent3">
                    <a:lumMod val="75000"/>
                  </a:schemeClr>
                </a:solidFill>
              </a:rPr>
              <a:t>-шопи</a:t>
            </a:r>
            <a:r>
              <a:rPr lang="uk-UA" sz="1700" dirty="0" smtClean="0">
                <a:solidFill>
                  <a:schemeClr val="accent3">
                    <a:lumMod val="75000"/>
                  </a:schemeClr>
                </a:solidFill>
              </a:rPr>
              <a:t> та інші.</a:t>
            </a:r>
            <a:endParaRPr lang="uk-UA" sz="17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717032"/>
            <a:ext cx="8686801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0" smtClean="0"/>
              <a:t>   </a:t>
            </a:r>
            <a:r>
              <a:rPr lang="uk-UA" b="0" smtClean="0"/>
              <a:t>Для якісного надання освітніх послуг викладачами кафедри окрім занять в аудиторіях, використовуються різні форми роботи впродовж року, а саме: організація й проведення практичних занять на підприємстві, та спільне використання виробничої, експериментальної бази під час навчання студентів.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35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58308" y="30105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chemeClr val="accent4">
                    <a:lumMod val="75000"/>
                  </a:schemeClr>
                </a:solidFill>
                <a:latin typeface="Colibri"/>
              </a:rPr>
              <a:t>Полтавський університет економіки і торгівлі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  <a:latin typeface="Colibri"/>
              </a:rPr>
              <a:t> – сучасний заклад вищої освіти, що реалізує у своїй освітній, науковій, міжнародній та партнерській діяльності світові стандарти якісної освіти!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72" y="236644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0" y="3140968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196" y="3140968"/>
            <a:ext cx="5105736" cy="340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284" y="1340767"/>
            <a:ext cx="2294008" cy="152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80" y="1340766"/>
            <a:ext cx="2304256" cy="153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954" y="1504"/>
            <a:ext cx="6856496" cy="6856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7788" y="2564904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Кафедру очолює доктор технічних наук, професор </a:t>
            </a:r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Капліна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Тетяна Вікторівна.</a:t>
            </a:r>
          </a:p>
          <a:p>
            <a:pPr algn="just"/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 На кафедрі працює згуртований і творчий колектив, який вирішує проблеми галузі готельного і ресторанного господарств.</a:t>
            </a:r>
          </a:p>
          <a:p>
            <a:pPr algn="just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5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158" y="2453578"/>
            <a:ext cx="4023315" cy="268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403" y="4293097"/>
            <a:ext cx="3847357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64" y="332656"/>
            <a:ext cx="2520280" cy="3090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724" y="116632"/>
            <a:ext cx="2362200" cy="2076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76421" y="117747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</a:rPr>
              <a:t>«Гостинність – якість, яка складається з первісної простоти і античної величі»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06" y="3573016"/>
            <a:ext cx="206999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137047" y="1021239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121 та 231 аудиторії – викладацькі кафедри готельно-ресторанної та курортної справи 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60" y="1697868"/>
            <a:ext cx="5347911" cy="35652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64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748" y="116632"/>
            <a:ext cx="10873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Кафедра готельно-ресторанної та курортної справи знаходиться на І-ІІ поверсі університету і до її складу належать кабінети і лабораторії:</a:t>
            </a:r>
            <a:endParaRPr lang="uk-UA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564" y="620688"/>
            <a:ext cx="3384376" cy="3464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73137" y="4915289"/>
            <a:ext cx="92817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</a:rPr>
              <a:t>220 аудиторія «Кабінет експертизи якості надання послуг в готельно-ресторанній індустрії» – призначена для проведення практичних занять з навчальних дисциплін: «Якість обслуговування в готелях і ресторанах», «Експертиза якості надання послуг у готельно-ресторанній індустрії» та «Управління якістю продукції та послуг у готельно-ресторанному господарстві».</a:t>
            </a:r>
            <a:endParaRPr lang="uk-U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08" y="726820"/>
            <a:ext cx="626469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71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72" y="332656"/>
            <a:ext cx="1979716" cy="3014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004" y="2003358"/>
            <a:ext cx="4032448" cy="2688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984" y="4005064"/>
            <a:ext cx="4042623" cy="2695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80680" y="156698"/>
            <a:ext cx="91743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228 аудиторія «Кабінет проектування та інформаційних технологій» –  </a:t>
            </a: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призначена 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для проведення практичних занять з навчальних дисциплін: «Проектування готелів та ресторанів з використанням графічних редакторів», «Практикум з комп’ютерних технологій в готельному бізнесі», «Комп’ютерна графіка та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</a:p>
          <a:p>
            <a:pPr algn="just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Web-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дизайн», «Автоматизована система управління 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</a:t>
            </a: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НМ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Servio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», 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Практикум з НМ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 «</a:t>
            </a:r>
            <a:r>
              <a:rPr lang="en-US" b="1" i="1" dirty="0" err="1">
                <a:solidFill>
                  <a:schemeClr val="accent3">
                    <a:lumMod val="75000"/>
                  </a:schemeClr>
                </a:solidFill>
              </a:rPr>
              <a:t>Servio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», 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«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Автоматизоване проектування об’єктів готельної 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</a:t>
            </a: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індустрії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». Лабораторія оснащена 26 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</a:t>
            </a: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персональними 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комп’ютерами та мультимедійною 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</a:t>
            </a: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системою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, що дає змогу опановувати таке 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</a:t>
            </a: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програмне 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забезпечення, як: «Компас-3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D», </a:t>
            </a:r>
            <a:r>
              <a:rPr lang="uk-UA" b="1" i="1" dirty="0">
                <a:solidFill>
                  <a:schemeClr val="accent3">
                    <a:lumMod val="75000"/>
                  </a:schemeClr>
                </a:solidFill>
              </a:rPr>
              <a:t>НМ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S </a:t>
            </a:r>
            <a:endParaRPr lang="en-US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«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</a:rPr>
              <a:t>Servio</a:t>
            </a:r>
            <a:r>
              <a:rPr lang="en-US" b="1" i="1" dirty="0">
                <a:solidFill>
                  <a:schemeClr val="accent3">
                    <a:lumMod val="75000"/>
                  </a:schemeClr>
                </a:solidFill>
              </a:rPr>
              <a:t>», «Sweet-home 3d».</a:t>
            </a:r>
            <a:endParaRPr lang="uk-UA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612" y="3662940"/>
            <a:ext cx="3396996" cy="2763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012" y="3573016"/>
            <a:ext cx="4279404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6" y="548680"/>
            <a:ext cx="4239645" cy="28264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169794" y="57743"/>
            <a:ext cx="65412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535 аудиторія «Кабінет організації роботи  ресторану» – призначена для проведення практичних занять з навчальних дисциплін:  «Ресторани в готельній індустрії», «Ресторанний </a:t>
            </a:r>
            <a:r>
              <a:rPr 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кейтеринг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», «Основи ресторанного обслуговування», «Основи культури гостинності і споживання їжі». Аудиторія оснащена сучасним столовим посудом, приборами та білизною.  В ній здобувачі вищої освіти спеціальності 241 Готельно-ресторанна справа набувають навичок </a:t>
            </a:r>
            <a:r>
              <a:rPr lang="uk-UA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сервування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столів до різних видів заходів, подавання страв та напоїв, а також відпрацьовують алгоритм обслуговування гостей офіціантами, відпрацьовують  правила роботи адміністратора зали.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93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4394" y="0"/>
            <a:ext cx="609282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232 аудиторія «Кабінет організації роботи готелів» – призначена для проведення практичних занять з навчальних дисциплін: «Організація роботи готелів», «Організація роботи номерного фонду», «Основи готельної індустрії», «Фронт-офіс». Аудиторія оснащена </a:t>
            </a:r>
            <a:r>
              <a:rPr lang="en-US" dirty="0"/>
              <a:t>PMS-</a:t>
            </a:r>
            <a:r>
              <a:rPr lang="uk-UA" dirty="0"/>
              <a:t>системою «</a:t>
            </a:r>
            <a:r>
              <a:rPr lang="en-US" dirty="0"/>
              <a:t>SERVIO HMS», </a:t>
            </a:r>
            <a:r>
              <a:rPr lang="uk-UA" dirty="0"/>
              <a:t>яка дозволяє здійснити ефективну автоматизацію підприємств готельного бізнесу, а також перетворити структуру всіх підрозділів готелю в єдину інформаційну мережу. Аудиторія умовно поділена на робочі зони: перша – проводяться кейси, ситуаційні завдання, друга – робота з програмою «</a:t>
            </a:r>
            <a:r>
              <a:rPr lang="en-US" dirty="0"/>
              <a:t>SERVIO HMS». </a:t>
            </a:r>
            <a:r>
              <a:rPr lang="uk-UA" dirty="0"/>
              <a:t>В аудиторії </a:t>
            </a:r>
            <a:r>
              <a:rPr lang="uk-UA" dirty="0" smtClean="0"/>
              <a:t>наявне </a:t>
            </a:r>
            <a:r>
              <a:rPr lang="uk-UA" dirty="0"/>
              <a:t>матеріально-технічне оснащення для номерного фонду готелю.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996" y="3621021"/>
            <a:ext cx="4855468" cy="32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866" y="188640"/>
            <a:ext cx="6007596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1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12" y="3293320"/>
            <a:ext cx="4848037" cy="323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933" y="24003"/>
            <a:ext cx="4825979" cy="321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13879" y="0"/>
            <a:ext cx="51721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</a:t>
            </a:r>
            <a:r>
              <a:rPr lang="uk-UA" dirty="0" smtClean="0"/>
              <a:t>107</a:t>
            </a:r>
            <a:r>
              <a:rPr lang="en-US" dirty="0" smtClean="0"/>
              <a:t>, </a:t>
            </a:r>
            <a:r>
              <a:rPr lang="uk-UA" dirty="0" smtClean="0"/>
              <a:t>107а, 109 аудиторії  </a:t>
            </a:r>
            <a:r>
              <a:rPr lang="uk-UA" dirty="0"/>
              <a:t>«</a:t>
            </a:r>
            <a:r>
              <a:rPr lang="uk-UA" dirty="0" smtClean="0"/>
              <a:t>Лабораторії </a:t>
            </a:r>
            <a:r>
              <a:rPr lang="uk-UA" dirty="0"/>
              <a:t>інноваційних ресторанних технологій» – </a:t>
            </a:r>
            <a:r>
              <a:rPr lang="uk-UA" dirty="0" smtClean="0"/>
              <a:t>призначені </a:t>
            </a:r>
            <a:r>
              <a:rPr lang="uk-UA" dirty="0"/>
              <a:t>для проведення майстер-класів та приготування демонстраційних страв. </a:t>
            </a:r>
            <a:r>
              <a:rPr lang="uk-UA" dirty="0" smtClean="0"/>
              <a:t>Вони обладнані </a:t>
            </a:r>
            <a:r>
              <a:rPr lang="uk-UA" dirty="0"/>
              <a:t>плитою, виробничими столами, </a:t>
            </a:r>
            <a:r>
              <a:rPr lang="uk-UA" dirty="0" err="1"/>
              <a:t>пароконвентоматом</a:t>
            </a:r>
            <a:r>
              <a:rPr lang="uk-UA" dirty="0"/>
              <a:t> «</a:t>
            </a:r>
            <a:r>
              <a:rPr lang="en-US" dirty="0"/>
              <a:t>Rational», </a:t>
            </a:r>
            <a:r>
              <a:rPr lang="uk-UA" dirty="0"/>
              <a:t>тістомісильною машиною та кухонним комбайном «</a:t>
            </a:r>
            <a:r>
              <a:rPr lang="en-US" dirty="0"/>
              <a:t>Kenwood». </a:t>
            </a:r>
            <a:r>
              <a:rPr lang="uk-UA" dirty="0"/>
              <a:t>В </a:t>
            </a:r>
            <a:r>
              <a:rPr lang="uk-UA" dirty="0" smtClean="0"/>
              <a:t>аудиторіях </a:t>
            </a:r>
            <a:r>
              <a:rPr lang="uk-UA" dirty="0"/>
              <a:t>встановлено 30 стільців для учасників майстер-класів, а також передбачено трансляцію з </a:t>
            </a:r>
            <a:r>
              <a:rPr lang="uk-UA" dirty="0" smtClean="0"/>
              <a:t>цих аудиторій </a:t>
            </a:r>
            <a:r>
              <a:rPr lang="uk-UA" dirty="0"/>
              <a:t>майстер-класів як в аудиторіях університету, так і у соціальних мережах (</a:t>
            </a:r>
            <a:r>
              <a:rPr lang="uk-UA" dirty="0" err="1"/>
              <a:t>теплайн</a:t>
            </a:r>
            <a:r>
              <a:rPr lang="uk-UA" dirty="0"/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392" y="3293320"/>
            <a:ext cx="5162520" cy="344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421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 контраст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20E13-D325-4A9E-AA7A-0D1409275EB9}">
  <ds:schemaRefs>
    <ds:schemaRef ds:uri="http://www.w3.org/XML/1998/namespace"/>
    <ds:schemaRef ds:uri="40262f94-9f35-4ac3-9a90-690165a166b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a4f35948-e619-41b3-aa29-22878b09cfd2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80FAF7-F941-4D3E-A3C3-283A61107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F2BE50-DDB3-465B-A26E-975A276D4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контрастным дизайном (широкоэкранный формат)</Template>
  <TotalTime>1767</TotalTime>
  <Words>680</Words>
  <Application>Microsoft Office PowerPoint</Application>
  <PresentationFormat>Произвольный</PresentationFormat>
  <Paragraphs>27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Деловой контраст 16x9</vt:lpstr>
      <vt:lpstr>      ВИЩИЙ НАВЧАЛЬНИЙ ЗАКЛАД УКООПСПІЛКИ        Полтавський університет економіки і торгівлі     кафедра готельно-ресторанної та курортної справи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Для якісного надання освітніх послуг викладачами кафедри окрім занять в аудиторіях, використовуються різні форми роботи впродовж року, а саме: організація й проведення практичних занять на підприємстві, та спільне використання виробничої, експериментальної бази під час навчання студентів.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дисципліна «Організація роботи готелів»</dc:title>
  <dc:creator>NEDD</dc:creator>
  <cp:lastModifiedBy>clio</cp:lastModifiedBy>
  <cp:revision>111</cp:revision>
  <dcterms:created xsi:type="dcterms:W3CDTF">2021-01-09T19:48:24Z</dcterms:created>
  <dcterms:modified xsi:type="dcterms:W3CDTF">2022-01-18T13:23:55Z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